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7" r:id="rId4"/>
    <p:sldId id="272" r:id="rId5"/>
    <p:sldId id="273" r:id="rId6"/>
    <p:sldId id="271" r:id="rId7"/>
    <p:sldId id="268" r:id="rId8"/>
    <p:sldId id="269" r:id="rId9"/>
    <p:sldId id="270" r:id="rId10"/>
    <p:sldId id="258" r:id="rId11"/>
    <p:sldId id="266" r:id="rId12"/>
    <p:sldId id="265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54BB16-DDDE-4D57-8B1A-4B3DC72F9E95}" type="datetimeFigureOut">
              <a:rPr lang="en-US" smtClean="0"/>
              <a:t>14-Jan-19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19A29-9B5A-42FE-AC3F-4F83C5F192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00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 lang="en-US" smtClean="0"/>
              <a:pPr/>
              <a:t>14-Jan-19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172670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14-Jan-19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14-Jan-19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tiff"/><Relationship Id="rId3" Type="http://schemas.openxmlformats.org/officeDocument/2006/relationships/image" Target="../media/image10.emf"/><Relationship Id="rId7" Type="http://schemas.openxmlformats.org/officeDocument/2006/relationships/image" Target="../media/image1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eg"/><Relationship Id="rId5" Type="http://schemas.openxmlformats.org/officeDocument/2006/relationships/image" Target="../media/image12.tiff"/><Relationship Id="rId10" Type="http://schemas.openxmlformats.org/officeDocument/2006/relationships/image" Target="../media/image17.jpeg"/><Relationship Id="rId4" Type="http://schemas.openxmlformats.org/officeDocument/2006/relationships/image" Target="../media/image11.emf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lgerian" panose="04020705040A02060702" pitchFamily="82" charset="0"/>
              </a:rPr>
              <a:t>Materials Science and Nanotechnology</a:t>
            </a:r>
            <a:endParaRPr lang="en-US" sz="3200" dirty="0">
              <a:solidFill>
                <a:srgbClr val="002060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24200" y="4038600"/>
            <a:ext cx="2667000" cy="7620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Lecture Six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E:\Al-Karkh University\College of Science\Medical Physics Department\الفيزياء الطبية\شعا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7" y="622308"/>
            <a:ext cx="963613" cy="967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22307"/>
            <a:ext cx="1066800" cy="96752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2667000" y="32766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Asst. Prof. Ali J. Mohammed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6412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Physics Dept. , 2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stage, 1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semester, 2018-2019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09800" y="4495800"/>
            <a:ext cx="46482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to </a:t>
            </a:r>
            <a:r>
              <a:rPr lang="en-US" sz="24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NanoScience</a:t>
            </a:r>
            <a:endParaRPr lang="en-US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32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553200" cy="565278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Nanoscience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combination of bottom up chemistry and top down engineering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technique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Quantum dots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(QD) are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tiny devices that contain free electrons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QDs are semiconductor structures in which electron wave function is confined to all three </a:t>
            </a:r>
            <a:r>
              <a:rPr lang="en-US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dimensions.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The bound </a:t>
            </a:r>
            <a:r>
              <a:rPr lang="en-US" sz="2000" dirty="0">
                <a:solidFill>
                  <a:srgbClr val="C00000"/>
                </a:solidFill>
              </a:rPr>
              <a:t>pair </a:t>
            </a:r>
            <a:r>
              <a:rPr lang="en-US" sz="2000" dirty="0" smtClean="0">
                <a:solidFill>
                  <a:srgbClr val="C00000"/>
                </a:solidFill>
              </a:rPr>
              <a:t>of electron and hole is </a:t>
            </a:r>
            <a:r>
              <a:rPr lang="en-US" sz="2000" dirty="0">
                <a:solidFill>
                  <a:srgbClr val="C00000"/>
                </a:solidFill>
              </a:rPr>
              <a:t>called “exciton</a:t>
            </a:r>
            <a:r>
              <a:rPr lang="en-US" sz="2000" dirty="0" smtClean="0">
                <a:solidFill>
                  <a:srgbClr val="C00000"/>
                </a:solidFill>
              </a:rPr>
              <a:t>”.</a:t>
            </a:r>
          </a:p>
          <a:p>
            <a:endParaRPr lang="en-US" sz="2000" dirty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Bohr radius of exciton </a:t>
            </a:r>
          </a:p>
          <a:p>
            <a:pPr marL="0" indent="0">
              <a:buNone/>
            </a:pPr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412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Physics Dept. , 2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stage, 1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semester, 2018-2019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E:\Al-Karkh University\College of Science\Medical Physics Department\الفيزياء الطبية\شعا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03" y="65520"/>
            <a:ext cx="631826" cy="6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62000" y="838200"/>
            <a:ext cx="7543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19600"/>
            <a:ext cx="2162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62622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553200" cy="565278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b="1" i="1" dirty="0"/>
              <a:t>Major Topics of Nanoscience and Technology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412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Physics Dept. , 2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stage, 1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semester, 2018-2019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E:\Al-Karkh University\College of Science\Medical Physics Department\الفيزياء الطبية\شعا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03" y="65520"/>
            <a:ext cx="631826" cy="6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62000" y="838200"/>
            <a:ext cx="7543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362200"/>
            <a:ext cx="459513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23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76200"/>
            <a:ext cx="6553200" cy="565278"/>
          </a:xfrm>
        </p:spPr>
        <p:txBody>
          <a:bodyPr>
            <a:normAutofit/>
          </a:bodyPr>
          <a:lstStyle/>
          <a:p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013618"/>
            <a:ext cx="8229600" cy="5398850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The </a:t>
            </a:r>
            <a:r>
              <a:rPr lang="en-US" sz="2000" b="1" dirty="0">
                <a:solidFill>
                  <a:srgbClr val="002060"/>
                </a:solidFill>
              </a:rPr>
              <a:t>ability of growing the </a:t>
            </a:r>
            <a:r>
              <a:rPr lang="en-US" sz="2000" b="1" dirty="0" err="1">
                <a:solidFill>
                  <a:srgbClr val="002060"/>
                </a:solidFill>
              </a:rPr>
              <a:t>nano</a:t>
            </a:r>
            <a:r>
              <a:rPr lang="en-US" sz="2000" b="1" dirty="0">
                <a:solidFill>
                  <a:srgbClr val="002060"/>
                </a:solidFill>
              </a:rPr>
              <a:t> scale materials and structures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b="1" dirty="0">
                <a:solidFill>
                  <a:srgbClr val="002060"/>
                </a:solidFill>
              </a:rPr>
              <a:t>The ability of detecting and manipulating on the </a:t>
            </a:r>
            <a:r>
              <a:rPr lang="en-US" sz="2000" b="1" dirty="0" err="1">
                <a:solidFill>
                  <a:srgbClr val="002060"/>
                </a:solidFill>
              </a:rPr>
              <a:t>nano</a:t>
            </a:r>
            <a:r>
              <a:rPr lang="en-US" sz="2000" b="1" dirty="0">
                <a:solidFill>
                  <a:srgbClr val="002060"/>
                </a:solidFill>
              </a:rPr>
              <a:t> scale. </a:t>
            </a:r>
            <a:endParaRPr lang="en-US" sz="2000" dirty="0">
              <a:solidFill>
                <a:srgbClr val="002060"/>
              </a:solidFill>
            </a:endParaRPr>
          </a:p>
          <a:p>
            <a:endParaRPr lang="en-US" sz="2000" dirty="0"/>
          </a:p>
          <a:p>
            <a:r>
              <a:rPr lang="en-US" sz="2000" b="1" dirty="0" smtClean="0"/>
              <a:t>Advance </a:t>
            </a:r>
            <a:r>
              <a:rPr lang="en-US" sz="2000" b="1" dirty="0"/>
              <a:t>in thin film </a:t>
            </a:r>
            <a:r>
              <a:rPr lang="en-US" sz="2000" b="1" dirty="0" smtClean="0"/>
              <a:t>fabrication: </a:t>
            </a:r>
            <a:r>
              <a:rPr lang="en-US" sz="2000" dirty="0"/>
              <a:t>Such as Molecular Beam </a:t>
            </a:r>
            <a:r>
              <a:rPr lang="en-US" sz="2000" dirty="0" smtClean="0"/>
              <a:t>Epitaxy(MBE), </a:t>
            </a:r>
            <a:r>
              <a:rPr lang="en-US" sz="2000" dirty="0"/>
              <a:t>atomic layer </a:t>
            </a:r>
            <a:r>
              <a:rPr lang="en-US" sz="2000" dirty="0" smtClean="0"/>
              <a:t>deposition (ALD), </a:t>
            </a:r>
            <a:r>
              <a:rPr lang="en-US" sz="2000" dirty="0"/>
              <a:t>laser </a:t>
            </a:r>
            <a:r>
              <a:rPr lang="en-US" sz="2000" dirty="0" smtClean="0"/>
              <a:t>(MBE), </a:t>
            </a:r>
            <a:r>
              <a:rPr lang="en-US" sz="2000" dirty="0" err="1"/>
              <a:t>etc</a:t>
            </a:r>
            <a:r>
              <a:rPr lang="en-US" sz="2000" dirty="0"/>
              <a:t>… </a:t>
            </a:r>
          </a:p>
          <a:p>
            <a:r>
              <a:rPr lang="en-US" sz="2000" dirty="0"/>
              <a:t> For Nano electronics in metals, oxides, and semiconductors 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PHOTOELECTRIC EFFECT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412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Physics Dept. , 2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stage, 1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semester, 2018-2019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E:\Al-Karkh University\College of Science\Medical Physics Department\الفيزياء الطبية\شعا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03" y="65520"/>
            <a:ext cx="631826" cy="6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62000" y="838200"/>
            <a:ext cx="7543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356778"/>
            <a:ext cx="4649313" cy="1205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5629" y="4507725"/>
            <a:ext cx="3777371" cy="1139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72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97237"/>
            <a:ext cx="6553200" cy="565278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Nano Materials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876800" cy="4830763"/>
          </a:xfrm>
        </p:spPr>
        <p:txBody>
          <a:bodyPr>
            <a:normAutofit/>
          </a:bodyPr>
          <a:lstStyle/>
          <a:p>
            <a:r>
              <a:rPr lang="en-US" sz="2000" dirty="0"/>
              <a:t>we can produce structures with one</a:t>
            </a:r>
            <a:r>
              <a:rPr lang="en-US" sz="2000" dirty="0" smtClean="0"/>
              <a:t>, two </a:t>
            </a:r>
            <a:r>
              <a:rPr lang="en-US" sz="2000" dirty="0"/>
              <a:t>or three </a:t>
            </a:r>
            <a:r>
              <a:rPr lang="en-US" sz="2000" dirty="0" err="1"/>
              <a:t>nanometric</a:t>
            </a:r>
            <a:r>
              <a:rPr lang="en-US" sz="2000" dirty="0"/>
              <a:t> </a:t>
            </a:r>
            <a:r>
              <a:rPr lang="en-US" sz="2000" dirty="0" smtClean="0"/>
              <a:t>dimensions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 particles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*  top down (dispersion).</a:t>
            </a:r>
          </a:p>
          <a:p>
            <a:pPr marL="0" indent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*  bottom up (nucleation and growth)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Dispersion means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bulk material and fragmenting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it.</a:t>
            </a:r>
          </a:p>
          <a:p>
            <a:pPr marL="0" indent="0"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Growth describes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first-order phase tradition from an atomically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dispersed phase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solid condensed phase.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6412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Physics Dept. , 2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stage, 1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semester, 2018-2019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E:\Al-Karkh University\College of Science\Medical Physics Department\الفيزياء الطبية\شعا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03" y="65520"/>
            <a:ext cx="631826" cy="6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62000" y="838200"/>
            <a:ext cx="7543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1" y="940514"/>
            <a:ext cx="3547868" cy="5231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5723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97237"/>
            <a:ext cx="6553200" cy="565278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C00000"/>
                </a:solidFill>
              </a:rPr>
              <a:t>Introduction to Nanoscience &amp; Nanotechnology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Nanoscience? Or Nanotechnology?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002060"/>
                </a:solidFill>
              </a:rPr>
              <a:t>Nanoscience is the scientific study at the atomic and molecular scale of molecular structures with at least one dimension measuring between 1 and 100 nanometers in order to understand their </a:t>
            </a:r>
            <a:r>
              <a:rPr lang="en-US" sz="2000" dirty="0" err="1">
                <a:solidFill>
                  <a:srgbClr val="002060"/>
                </a:solidFill>
              </a:rPr>
              <a:t>physico</a:t>
            </a:r>
            <a:r>
              <a:rPr lang="en-US" sz="2000" dirty="0">
                <a:solidFill>
                  <a:srgbClr val="002060"/>
                </a:solidFill>
              </a:rPr>
              <a:t>-chemical </a:t>
            </a:r>
            <a:r>
              <a:rPr lang="en-US" sz="2000" dirty="0" smtClean="0">
                <a:solidFill>
                  <a:srgbClr val="002060"/>
                </a:solidFill>
              </a:rPr>
              <a:t>properties.</a:t>
            </a: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Nanoscience means </a:t>
            </a:r>
            <a:r>
              <a:rPr lang="en-US" sz="2000" dirty="0">
                <a:solidFill>
                  <a:srgbClr val="002060"/>
                </a:solidFill>
              </a:rPr>
              <a:t>research on any structure of matter that comprises of at least one </a:t>
            </a:r>
            <a:r>
              <a:rPr lang="en-US" sz="2000" dirty="0" err="1">
                <a:solidFill>
                  <a:srgbClr val="002060"/>
                </a:solidFill>
              </a:rPr>
              <a:t>nanometric</a:t>
            </a:r>
            <a:r>
              <a:rPr lang="en-US" sz="2000" dirty="0">
                <a:solidFill>
                  <a:srgbClr val="002060"/>
                </a:solidFill>
              </a:rPr>
              <a:t> dimension </a:t>
            </a:r>
            <a:endParaRPr lang="en-US" sz="2000" dirty="0" smtClean="0">
              <a:solidFill>
                <a:srgbClr val="002060"/>
              </a:solidFill>
            </a:endParaRPr>
          </a:p>
          <a:p>
            <a:r>
              <a:rPr lang="en-US" sz="2000" dirty="0" smtClean="0">
                <a:solidFill>
                  <a:srgbClr val="002060"/>
                </a:solidFill>
              </a:rPr>
              <a:t>nanotechnology </a:t>
            </a:r>
            <a:r>
              <a:rPr lang="en-US" sz="2000" dirty="0">
                <a:solidFill>
                  <a:srgbClr val="002060"/>
                </a:solidFill>
              </a:rPr>
              <a:t>involves all of the following: - Research and technology development at the atomic, molecular, or macromolecular levels, in the length scale of approximately 1 to 100 nanometer range. </a:t>
            </a: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</a:rPr>
              <a:t>Richard </a:t>
            </a:r>
            <a:r>
              <a:rPr lang="en-US" sz="2000" b="1" dirty="0" smtClean="0">
                <a:solidFill>
                  <a:srgbClr val="C00000"/>
                </a:solidFill>
              </a:rPr>
              <a:t>P. Feynman, 1959.! </a:t>
            </a:r>
            <a:endParaRPr lang="en-US" sz="2000" dirty="0"/>
          </a:p>
          <a:p>
            <a:r>
              <a:rPr lang="en-US" sz="2000" b="1" dirty="0"/>
              <a:t>“ There’s plenty of room at the bottom ! </a:t>
            </a:r>
            <a:r>
              <a:rPr lang="en-US" sz="2000" b="1" dirty="0" smtClean="0"/>
              <a:t>”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412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Physics Dept. , 2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stage, 1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semester, 2018-2019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E:\Al-Karkh University\College of Science\Medical Physics Department\الفيزياء الطبية\شعا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03" y="65520"/>
            <a:ext cx="631826" cy="6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762000" y="838200"/>
            <a:ext cx="7543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78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Nanoscales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5437351" cy="505936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Nuclear scale: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or 10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Atomic scale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0.1 nm or 1 angstrom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(Å).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Broglie wavelength in metals: ~1 nm.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molecules: 2 – 12 nm.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free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 in polycrystalline metal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nm.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Viruses: 10 – 100 nm.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Nanostructures: less than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nm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412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Physics Dept. , 2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stage, 1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semester, 2018-2019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:\Al-Karkh University\College of Science\Medical Physics Department\الفيزياء الطبية\شعا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03" y="65520"/>
            <a:ext cx="631826" cy="6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57200" y="990600"/>
            <a:ext cx="82863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552" y="990600"/>
            <a:ext cx="2884279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7522" y="3257982"/>
            <a:ext cx="3443423" cy="1771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467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67218"/>
            <a:ext cx="2590800" cy="2055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13182"/>
            <a:ext cx="2133600" cy="196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235" y="1813182"/>
            <a:ext cx="2133688" cy="196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3921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767251" cy="242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41" y="3473461"/>
            <a:ext cx="2776911" cy="198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D:\New folder\Munster University\SEM\06.05.14\#S 46_149.tif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5760"/>
            <a:ext cx="23622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New folder\Munster University\SEM\06.05.14\#S 46_151.tif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9930" y="25760"/>
            <a:ext cx="2228546" cy="224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:\New folder\Munster University\SEM\06.05.14\#S 45_133.tif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316294"/>
            <a:ext cx="2362200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D:\New folder\Munster University\SEM\06.05.14\#S 45_136.tif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316294"/>
            <a:ext cx="2228546" cy="203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:\New folder\Munster University\SEM\27-02-14\S# 23, ZnO - 1_003.tif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367454"/>
            <a:ext cx="2362200" cy="19691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D:\New folder\Munster University\SEM\27-02-14\S# 22, ZnO - 1_007.tif"/>
          <p:cNvPicPr/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054" y="4423194"/>
            <a:ext cx="2230692" cy="191345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2935705" y="223556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Samples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IMP, 2014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5174" y="2630269"/>
            <a:ext cx="2540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Supab</a:t>
            </a:r>
            <a:r>
              <a:rPr lang="en-US" dirty="0" smtClean="0"/>
              <a:t> </a:t>
            </a:r>
            <a:r>
              <a:rPr lang="en-US" dirty="0" err="1" smtClean="0"/>
              <a:t>Choopun</a:t>
            </a:r>
            <a:r>
              <a:rPr lang="en-US" dirty="0" smtClean="0"/>
              <a:t> et.al.,</a:t>
            </a:r>
          </a:p>
          <a:p>
            <a:r>
              <a:rPr lang="en-US" dirty="0" smtClean="0"/>
              <a:t>INTECH , 2012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1" y="5525869"/>
            <a:ext cx="2438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M.R.Khanlary</a:t>
            </a:r>
            <a:r>
              <a:rPr lang="en-US" dirty="0" smtClean="0"/>
              <a:t> et.al.,</a:t>
            </a:r>
          </a:p>
          <a:p>
            <a:r>
              <a:rPr lang="en-US" dirty="0" smtClean="0"/>
              <a:t>Molecules, 17, 2012</a:t>
            </a: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3657600" y="1676400"/>
            <a:ext cx="344905" cy="5961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276600" y="3473461"/>
            <a:ext cx="725905" cy="125093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657600" y="2953434"/>
            <a:ext cx="344905" cy="1707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7200" y="6412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Physics Dept. , 2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stage, 1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semester, 2018-2019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87192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scale of things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5486400" cy="3962400"/>
          </a:xfrm>
        </p:spPr>
        <p:txBody>
          <a:bodyPr>
            <a:normAutofit fontScale="925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soccer ball with a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∼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cm = 3 x 10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width of a human hair (here placed on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microchip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the white arrow) is roughly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baseline="30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times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i.e.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∼ </a:t>
            </a:r>
            <a:r>
              <a:rPr lang="el-GR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μm = 3 x 10</a:t>
            </a:r>
            <a:r>
              <a:rPr lang="el-GR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−5</a:t>
            </a:r>
            <a:r>
              <a:rPr lang="el-GR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diameter of a carbon nanotube (here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placed on top of some metal electrodes)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yet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another 10</a:t>
            </a:r>
            <a:r>
              <a:rPr lang="en-US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times smaller, i.e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nn-NO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∼ </a:t>
            </a:r>
            <a:r>
              <a:rPr lang="nn-NO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nm=3 x 10</a:t>
            </a:r>
            <a:r>
              <a:rPr lang="nn-NO" sz="2400" baseline="30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−9</a:t>
            </a:r>
            <a:r>
              <a:rPr lang="nn-NO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m.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412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Physics Dept. , 2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stage, 1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semester, 2018-2019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524000"/>
            <a:ext cx="86677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9" y="4572000"/>
            <a:ext cx="12477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354" y="2843212"/>
            <a:ext cx="13239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 descr="E:\Al-Karkh University\College of Science\Medical Physics Department\الفيزياء الطبية\شعار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03" y="65520"/>
            <a:ext cx="631826" cy="6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533400" y="1143000"/>
            <a:ext cx="7696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5453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 anchor="t"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Nanoscales</a:t>
            </a:r>
            <a:b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6412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Physics Dept. , 2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stage, 1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semester, 2018-2019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E:\Al-Karkh University\College of Science\Medical Physics Department\الفيزياء الطبية\شعا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7603" y="65520"/>
            <a:ext cx="631826" cy="63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457200" y="990600"/>
            <a:ext cx="828631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350" y="1905001"/>
            <a:ext cx="6591300" cy="3563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1295400" y="1981200"/>
            <a:ext cx="609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600200" y="5181600"/>
            <a:ext cx="19050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4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Physics, biology and chemistry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212" y="1610519"/>
            <a:ext cx="5743575" cy="450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412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Physics Dept. , 2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stage, 1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semester, 2018-2019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52387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914400" y="990600"/>
            <a:ext cx="7162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29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Nanotechnologies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8563" y="1371600"/>
            <a:ext cx="6503073" cy="4868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412468"/>
            <a:ext cx="830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Medical Physics Dept. , 2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stage, 1</a:t>
            </a:r>
            <a:r>
              <a:rPr lang="en-US" b="1" baseline="30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semester, 2018-2019</a:t>
            </a:r>
            <a:endParaRPr 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152400"/>
            <a:ext cx="633413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066800" y="990600"/>
            <a:ext cx="7086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3327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646</Words>
  <Application>Microsoft Office PowerPoint</Application>
  <PresentationFormat>On-screen Show (4:3)</PresentationFormat>
  <Paragraphs>78</Paragraphs>
  <Slides>13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Materials Science and Nanotechnology</vt:lpstr>
      <vt:lpstr>Introduction to Nanoscience &amp; Nanotechnology</vt:lpstr>
      <vt:lpstr>Nanoscales </vt:lpstr>
      <vt:lpstr>PowerPoint Presentation</vt:lpstr>
      <vt:lpstr>PowerPoint Presentation</vt:lpstr>
      <vt:lpstr>The scale of things</vt:lpstr>
      <vt:lpstr>Nanoscales </vt:lpstr>
      <vt:lpstr>Physics, biology and chemistry</vt:lpstr>
      <vt:lpstr>Nanotechnologies</vt:lpstr>
      <vt:lpstr>PowerPoint Presentation</vt:lpstr>
      <vt:lpstr>PowerPoint Presentation</vt:lpstr>
      <vt:lpstr>PowerPoint Presentation</vt:lpstr>
      <vt:lpstr>Nano Materials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Ali-Al-jabiry</dc:creator>
  <cp:lastModifiedBy>Ali-Al-jabiry</cp:lastModifiedBy>
  <cp:revision>32</cp:revision>
  <dcterms:created xsi:type="dcterms:W3CDTF">2006-08-16T00:00:00Z</dcterms:created>
  <dcterms:modified xsi:type="dcterms:W3CDTF">2019-01-14T01:35:34Z</dcterms:modified>
</cp:coreProperties>
</file>